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0"/>
  </p:notesMasterIdLst>
  <p:handoutMasterIdLst>
    <p:handoutMasterId r:id="rId11"/>
  </p:handoutMasterIdLst>
  <p:sldIdLst>
    <p:sldId id="341" r:id="rId5"/>
    <p:sldId id="364" r:id="rId6"/>
    <p:sldId id="373" r:id="rId7"/>
    <p:sldId id="370" r:id="rId8"/>
    <p:sldId id="372" r:id="rId9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6D254"/>
    <a:srgbClr val="FFFFFF"/>
    <a:srgbClr val="FF6600"/>
    <a:srgbClr val="1A4669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105" d="100"/>
          <a:sy n="105" d="100"/>
        </p:scale>
        <p:origin x="684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104_Shanghai_2024-06/Docs/SP-240965.zip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104_Shanghai_2024-06/Docs/SP-240965.zip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2743200"/>
            <a:ext cx="7886700" cy="1819275"/>
          </a:xfrm>
        </p:spPr>
        <p:txBody>
          <a:bodyPr/>
          <a:lstStyle/>
          <a:p>
            <a:pPr eaLnBrk="1" hangingPunct="1"/>
            <a:r>
              <a:rPr lang="en-GB" altLang="en-US" sz="4000" b="1" dirty="0"/>
              <a:t>WF: Study on AI/ML management – phase 2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781487"/>
            <a:ext cx="7886700" cy="1500187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en-GB" altLang="en-US" dirty="0"/>
              <a:t>NEC, Intel</a:t>
            </a:r>
          </a:p>
          <a:p>
            <a:pPr marL="0" indent="0" algn="ctr" eaLnBrk="1" hangingPunct="1">
              <a:buFontTx/>
              <a:buNone/>
            </a:pPr>
            <a:endParaRPr lang="en-GB" alt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149C321-50CF-8A0E-3A2F-86E485BC498E}"/>
              </a:ext>
            </a:extLst>
          </p:cNvPr>
          <p:cNvSpPr txBox="1"/>
          <p:nvPr/>
        </p:nvSpPr>
        <p:spPr>
          <a:xfrm>
            <a:off x="393192" y="214688"/>
            <a:ext cx="11256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3GPP TSG-SA5 Meeting #157</a:t>
            </a:r>
            <a:r>
              <a:rPr lang="en-GB" sz="1800" b="1" i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					      </a:t>
            </a:r>
            <a:r>
              <a:rPr lang="en-GB" b="1" dirty="0"/>
              <a:t>S5-245853</a:t>
            </a:r>
            <a:r>
              <a:rPr lang="en-GB" dirty="0"/>
              <a:t> </a:t>
            </a:r>
          </a:p>
          <a:p>
            <a:r>
              <a:rPr lang="en-GB" sz="1800" b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Hyderabad, India, 14 - </a:t>
            </a:r>
            <a:r>
              <a:rPr lang="en-GB" b="1" dirty="0">
                <a:ea typeface="SimSun" panose="02010600030101010101" pitchFamily="2" charset="-122"/>
                <a:cs typeface="Times New Roman" panose="02020603050405020304" pitchFamily="18" charset="0"/>
              </a:rPr>
              <a:t>18</a:t>
            </a:r>
            <a:r>
              <a:rPr lang="en-GB" sz="1800" b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October 2024</a:t>
            </a: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 dirty="0"/>
          </a:p>
          <a:p>
            <a:r>
              <a:rPr lang="en-US" altLang="en-US" dirty="0"/>
              <a:t> Potential plan - next two SA5 meetings</a:t>
            </a:r>
          </a:p>
          <a:p>
            <a:r>
              <a:rPr lang="en-US" altLang="en-US" dirty="0"/>
              <a:t> SID revision</a:t>
            </a:r>
          </a:p>
          <a:p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18BB6F-95BB-E890-1104-FD4FD34427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Potential plan – forthcoming meetings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B1F8E5-2F16-6928-7F3B-62B6E0CF78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911840" cy="4667250"/>
          </a:xfrm>
        </p:spPr>
        <p:txBody>
          <a:bodyPr/>
          <a:lstStyle/>
          <a:p>
            <a:r>
              <a:rPr lang="en-GB" sz="2200" b="1" dirty="0"/>
              <a:t>SA5#157 (October 2024)</a:t>
            </a:r>
          </a:p>
          <a:p>
            <a:pPr lvl="1"/>
            <a:r>
              <a:rPr lang="en-US" sz="2200" dirty="0"/>
              <a:t>Stabilizing and enhancing the existing content by adding any missing possible  solutions, enhancing descriptions, etc.</a:t>
            </a:r>
          </a:p>
          <a:p>
            <a:pPr lvl="1"/>
            <a:r>
              <a:rPr lang="en-US" sz="2200" dirty="0"/>
              <a:t>where necessary additional new use cases (according to the SID WTs), particularly those related to WT-6.</a:t>
            </a:r>
            <a:endParaRPr lang="en-GB" sz="2200" dirty="0"/>
          </a:p>
          <a:p>
            <a:pPr lvl="1"/>
            <a:r>
              <a:rPr lang="en-GB" sz="2200" dirty="0"/>
              <a:t>Address possible solutions and evolutions for all use cases including the newly proposed UCs.</a:t>
            </a:r>
          </a:p>
          <a:p>
            <a:r>
              <a:rPr lang="en-GB" sz="2200" b="1" dirty="0"/>
              <a:t>SA5#158 (November 2024)</a:t>
            </a:r>
          </a:p>
          <a:p>
            <a:pPr lvl="1"/>
            <a:r>
              <a:rPr lang="en-GB" sz="2200" dirty="0">
                <a:highlight>
                  <a:srgbClr val="FFFF00"/>
                </a:highlight>
              </a:rPr>
              <a:t>No new use cases.</a:t>
            </a:r>
          </a:p>
          <a:p>
            <a:pPr lvl="1"/>
            <a:r>
              <a:rPr lang="en-GB" sz="2200" dirty="0"/>
              <a:t>Continue to address any gaps (e.g., missing possible solutions/evaluations), clarifications or enhancement to existing content. </a:t>
            </a:r>
          </a:p>
          <a:p>
            <a:pPr lvl="1"/>
            <a:r>
              <a:rPr lang="en-GB" sz="2200" dirty="0"/>
              <a:t>Focus on the development of recommendations and conclusions.</a:t>
            </a:r>
          </a:p>
          <a:p>
            <a:pPr lvl="1"/>
            <a:r>
              <a:rPr lang="en-GB" sz="2200" dirty="0"/>
              <a:t>Completion of the study &amp; submit TR for information/approval.</a:t>
            </a:r>
          </a:p>
          <a:p>
            <a:pPr lvl="1"/>
            <a:endParaRPr lang="en-GB" sz="2200" dirty="0"/>
          </a:p>
        </p:txBody>
      </p:sp>
    </p:spTree>
    <p:extLst>
      <p:ext uri="{BB962C8B-B14F-4D97-AF65-F5344CB8AC3E}">
        <p14:creationId xmlns:p14="http://schemas.microsoft.com/office/powerpoint/2010/main" val="2678364259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4534A8-2750-41D8-8BF8-31C3020525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564259"/>
          </a:xfrm>
        </p:spPr>
        <p:txBody>
          <a:bodyPr/>
          <a:lstStyle/>
          <a:p>
            <a:r>
              <a:rPr lang="fr-FR" sz="3600" dirty="0"/>
              <a:t>SID revision </a:t>
            </a:r>
            <a:r>
              <a:rPr lang="en-GB" sz="3600" b="1" dirty="0"/>
              <a:t>(1/2) </a:t>
            </a:r>
            <a:r>
              <a:rPr lang="en-GB" sz="3600" b="1" kern="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fr-FR" sz="3600" dirty="0" err="1"/>
              <a:t>Ref</a:t>
            </a:r>
            <a:r>
              <a:rPr lang="fr-FR" sz="3600" dirty="0"/>
              <a:t>. </a:t>
            </a:r>
            <a:r>
              <a:rPr lang="fr-FR" sz="3600" dirty="0" err="1"/>
              <a:t>Tdoc</a:t>
            </a:r>
            <a:r>
              <a:rPr lang="fr-FR" sz="3600" dirty="0"/>
              <a:t> </a:t>
            </a:r>
            <a:r>
              <a:rPr lang="en-GB" sz="3600" b="1" dirty="0">
                <a:hlinkClick r:id="rId2"/>
              </a:rPr>
              <a:t>SP-240965</a:t>
            </a:r>
            <a:r>
              <a:rPr lang="en-GB" sz="3600" b="1" dirty="0"/>
              <a:t>)</a:t>
            </a:r>
            <a:endParaRPr lang="en-GB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667DDB-6EE6-4646-AA16-5E9EFF7AAE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200"/>
              </a:spcBef>
              <a:spcAft>
                <a:spcPts val="900"/>
              </a:spcAft>
            </a:pPr>
            <a:r>
              <a:rPr lang="en-GB" sz="1400" b="1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Objective </a:t>
            </a:r>
            <a:r>
              <a:rPr lang="en-GB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objectives of the study on AI/ML management phase 2 include:</a:t>
            </a:r>
          </a:p>
          <a:p>
            <a:pPr marL="457200" indent="-457200">
              <a:lnSpc>
                <a:spcPct val="115000"/>
              </a:lnSpc>
              <a:spcAft>
                <a:spcPts val="800"/>
              </a:spcAft>
            </a:pPr>
            <a:r>
              <a:rPr lang="en-GB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WT-1. 	Continue the study on AI/ML emulation, AI/ML inference coordination and ML knowledge transfer that are leftover from Rel-18.</a:t>
            </a:r>
          </a:p>
          <a:p>
            <a:pPr marL="457200" indent="-457200">
              <a:lnSpc>
                <a:spcPct val="115000"/>
              </a:lnSpc>
              <a:spcAft>
                <a:spcPts val="800"/>
              </a:spcAft>
            </a:pPr>
            <a:r>
              <a:rPr lang="en-GB" sz="1400" kern="100" dirty="0">
                <a:effectLst/>
                <a:highlight>
                  <a:srgbClr val="00FFFF"/>
                </a:highligh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WT-2. 	Study the management aspects (LCM CM and PM) of AI/ML functionalities defined by other 3GPP WGs, including</a:t>
            </a:r>
          </a:p>
          <a:p>
            <a:pPr marL="914400" indent="-742950">
              <a:lnSpc>
                <a:spcPct val="115000"/>
              </a:lnSpc>
              <a:spcAft>
                <a:spcPts val="800"/>
              </a:spcAft>
            </a:pPr>
            <a:r>
              <a:rPr lang="en-GB" sz="1400" kern="100" dirty="0">
                <a:effectLst/>
                <a:highlight>
                  <a:srgbClr val="00FFFF"/>
                </a:highligh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WT-2.1.	AI/ML model transfer in 5GS (SA1, Rel-18 WID 920037 and Rel-19 WID 1000030),</a:t>
            </a:r>
          </a:p>
          <a:p>
            <a:pPr marL="914400" indent="-742950">
              <a:lnSpc>
                <a:spcPct val="115000"/>
              </a:lnSpc>
              <a:spcAft>
                <a:spcPts val="800"/>
              </a:spcAft>
            </a:pPr>
            <a:r>
              <a:rPr lang="en-GB" sz="1400" kern="100" dirty="0">
                <a:effectLst/>
                <a:highlight>
                  <a:srgbClr val="00FFFF"/>
                </a:highligh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WT-2.2.	5GS support for AI/ML-based services (SA2, Rel-18 WID 980019)</a:t>
            </a:r>
          </a:p>
          <a:p>
            <a:pPr marL="914400" indent="-742950">
              <a:lnSpc>
                <a:spcPct val="115000"/>
              </a:lnSpc>
              <a:spcAft>
                <a:spcPts val="800"/>
              </a:spcAft>
            </a:pPr>
            <a:r>
              <a:rPr lang="en-GB" sz="1400" kern="100" dirty="0">
                <a:effectLst/>
                <a:highlight>
                  <a:srgbClr val="00FFFF"/>
                </a:highligh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WT-2.3.	Support for AI/ML services at application enablement layer (SA6, Rel-18 WID 970036),</a:t>
            </a:r>
          </a:p>
          <a:p>
            <a:pPr marL="457200" indent="-457200">
              <a:lnSpc>
                <a:spcPct val="115000"/>
              </a:lnSpc>
              <a:spcAft>
                <a:spcPts val="800"/>
              </a:spcAft>
            </a:pPr>
            <a:r>
              <a:rPr lang="en-GB" sz="1400" kern="100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WT-3. 	Study the management aspects (LCM CM and PM) of AI/ML functionalities defined by 3GPP SA5 WG, including</a:t>
            </a:r>
          </a:p>
          <a:p>
            <a:pPr marL="914400" indent="-742950">
              <a:lnSpc>
                <a:spcPct val="115000"/>
              </a:lnSpc>
              <a:spcAft>
                <a:spcPts val="800"/>
              </a:spcAft>
            </a:pPr>
            <a:r>
              <a:rPr lang="en-GB" sz="1400" kern="100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WT-3.1.	MDA (Management Data Analytics) phase 3 (SA5)</a:t>
            </a:r>
          </a:p>
        </p:txBody>
      </p:sp>
      <p:sp>
        <p:nvSpPr>
          <p:cNvPr id="4" name="Speech Bubble: Rectangle 3">
            <a:extLst>
              <a:ext uri="{FF2B5EF4-FFF2-40B4-BE49-F238E27FC236}">
                <a16:creationId xmlns:a16="http://schemas.microsoft.com/office/drawing/2014/main" id="{45610FA4-95F0-9AB4-4D0D-B2259B9CBBF9}"/>
              </a:ext>
            </a:extLst>
          </p:cNvPr>
          <p:cNvSpPr/>
          <p:nvPr/>
        </p:nvSpPr>
        <p:spPr>
          <a:xfrm>
            <a:off x="10218057" y="4339771"/>
            <a:ext cx="1828799" cy="841829"/>
          </a:xfrm>
          <a:prstGeom prst="wedgeRectCallout">
            <a:avLst>
              <a:gd name="adj1" fmla="val -99116"/>
              <a:gd name="adj2" fmla="val 77547"/>
            </a:avLst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To be postponed to next phase</a:t>
            </a:r>
          </a:p>
        </p:txBody>
      </p:sp>
      <p:sp>
        <p:nvSpPr>
          <p:cNvPr id="6" name="Speech Bubble: Rectangle 5">
            <a:extLst>
              <a:ext uri="{FF2B5EF4-FFF2-40B4-BE49-F238E27FC236}">
                <a16:creationId xmlns:a16="http://schemas.microsoft.com/office/drawing/2014/main" id="{2AAC6A7E-1B43-9768-3116-79ECCF15395B}"/>
              </a:ext>
            </a:extLst>
          </p:cNvPr>
          <p:cNvSpPr/>
          <p:nvPr/>
        </p:nvSpPr>
        <p:spPr>
          <a:xfrm>
            <a:off x="10218058" y="2018847"/>
            <a:ext cx="1531490" cy="680810"/>
          </a:xfrm>
          <a:prstGeom prst="wedgeRectCallout">
            <a:avLst>
              <a:gd name="adj1" fmla="val -113324"/>
              <a:gd name="adj2" fmla="val 164749"/>
            </a:avLst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To be revised</a:t>
            </a:r>
          </a:p>
        </p:txBody>
      </p:sp>
    </p:spTree>
    <p:extLst>
      <p:ext uri="{BB962C8B-B14F-4D97-AF65-F5344CB8AC3E}">
        <p14:creationId xmlns:p14="http://schemas.microsoft.com/office/powerpoint/2010/main" val="753986111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869370-9969-055B-85BD-6869ABDE52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</a:rPr>
              <a:t>SID revision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</a:rPr>
              <a:t>(2/2) 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</a:rPr>
              <a:t>(</a:t>
            </a:r>
            <a:r>
              <a:rPr kumimoji="0" lang="fr-FR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</a:rPr>
              <a:t>Ref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</a:rPr>
              <a:t>. </a:t>
            </a:r>
            <a:r>
              <a:rPr kumimoji="0" lang="fr-FR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</a:rPr>
              <a:t>Tdoc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</a:rPr>
              <a:t> 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hlinkClick r:id="rId2"/>
              </a:rPr>
              <a:t>SP-240965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</a:rPr>
              <a:t>)</a:t>
            </a:r>
            <a:endParaRPr lang="en-GB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968287-8144-FB72-8976-6BF0886880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lnSpc>
                <a:spcPct val="115000"/>
              </a:lnSpc>
              <a:spcAft>
                <a:spcPts val="800"/>
              </a:spcAft>
            </a:pPr>
            <a:r>
              <a:rPr lang="en-GB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WT-4. 	Study the AI/ML management and operation capabilities to support different types of AI/ML technologies as needed to support the AI/ML in 5GS, such as Federated Learning, Reinforcement Learning, Online and Offline training, Distributed Learning, and Generative AI.</a:t>
            </a:r>
          </a:p>
          <a:p>
            <a:pPr marL="457200" indent="-457200">
              <a:lnSpc>
                <a:spcPct val="115000"/>
              </a:lnSpc>
              <a:spcAft>
                <a:spcPts val="800"/>
              </a:spcAft>
            </a:pPr>
            <a:r>
              <a:rPr lang="en-GB" sz="1400" kern="100" dirty="0">
                <a:effectLst/>
                <a:highlight>
                  <a:srgbClr val="C6D254"/>
                </a:highligh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WT-5. 	Study the sustainability aspect of AI/ML, including</a:t>
            </a:r>
          </a:p>
          <a:p>
            <a:pPr marL="914400" indent="-742950">
              <a:lnSpc>
                <a:spcPct val="115000"/>
              </a:lnSpc>
              <a:spcAft>
                <a:spcPts val="800"/>
              </a:spcAft>
            </a:pPr>
            <a:r>
              <a:rPr lang="en-GB" sz="1400" kern="100" dirty="0">
                <a:effectLst/>
                <a:highlight>
                  <a:srgbClr val="C6D254"/>
                </a:highligh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WT-5.1	Evaluation of energy consumption/efficiency impacts associated with AI/ML solutions for all operational phases (training, emulation, deployment, inference).</a:t>
            </a:r>
          </a:p>
          <a:p>
            <a:pPr marL="457200" indent="-457200">
              <a:lnSpc>
                <a:spcPct val="115000"/>
              </a:lnSpc>
              <a:spcAft>
                <a:spcPts val="800"/>
              </a:spcAft>
            </a:pPr>
            <a:r>
              <a:rPr lang="en-GB" sz="1400" kern="100" dirty="0">
                <a:effectLst/>
                <a:highlight>
                  <a:srgbClr val="00FF00"/>
                </a:highligh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WT-6. 	Further study the trustworthiness aspects related to the AI/ML functionalities in 5GS, including</a:t>
            </a:r>
          </a:p>
          <a:p>
            <a:pPr marL="914400" indent="-742950">
              <a:lnSpc>
                <a:spcPct val="115000"/>
              </a:lnSpc>
              <a:spcAft>
                <a:spcPts val="800"/>
              </a:spcAft>
            </a:pPr>
            <a:r>
              <a:rPr lang="en-GB" sz="1400" kern="100" dirty="0">
                <a:effectLst/>
                <a:highlight>
                  <a:srgbClr val="00FF00"/>
                </a:highligh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WT-6.1	Concept of trustworthiness for AI/ML in the context of OAM,</a:t>
            </a:r>
          </a:p>
          <a:p>
            <a:pPr marL="914400" indent="-742950">
              <a:lnSpc>
                <a:spcPct val="115000"/>
              </a:lnSpc>
              <a:spcAft>
                <a:spcPts val="800"/>
              </a:spcAft>
            </a:pPr>
            <a:r>
              <a:rPr lang="en-GB" sz="1400" kern="100" dirty="0">
                <a:effectLst/>
                <a:highlight>
                  <a:srgbClr val="00FF00"/>
                </a:highligh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WT-6.2	Data (e.g., measurements, events) to support calculation of trustworthiness indicators.</a:t>
            </a:r>
          </a:p>
          <a:p>
            <a:pPr marL="914400" indent="-742950">
              <a:lnSpc>
                <a:spcPct val="115000"/>
              </a:lnSpc>
              <a:spcAft>
                <a:spcPts val="800"/>
              </a:spcAft>
            </a:pPr>
            <a:r>
              <a:rPr lang="en-GB" sz="1400" kern="100" dirty="0">
                <a:effectLst/>
                <a:latin typeface="Calibri" panose="020F050202020403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Note: Whether SA5 can start work on WT-2.1 will be discussed at SA#105 (Sep. 2024) based on the outcome of the related work in the involved RAN WGs(s)</a:t>
            </a:r>
            <a:endParaRPr lang="en-GB" sz="1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GB" sz="1400" dirty="0"/>
          </a:p>
        </p:txBody>
      </p:sp>
      <p:sp>
        <p:nvSpPr>
          <p:cNvPr id="4" name="Speech Bubble: Rectangle 3">
            <a:extLst>
              <a:ext uri="{FF2B5EF4-FFF2-40B4-BE49-F238E27FC236}">
                <a16:creationId xmlns:a16="http://schemas.microsoft.com/office/drawing/2014/main" id="{0A2AE708-AEDD-AAF1-C29C-3375EDF0D74E}"/>
              </a:ext>
            </a:extLst>
          </p:cNvPr>
          <p:cNvSpPr/>
          <p:nvPr/>
        </p:nvSpPr>
        <p:spPr>
          <a:xfrm>
            <a:off x="9783098" y="2524351"/>
            <a:ext cx="2118616" cy="741363"/>
          </a:xfrm>
          <a:prstGeom prst="wedgeRectCallout">
            <a:avLst>
              <a:gd name="adj1" fmla="val -116576"/>
              <a:gd name="adj2" fmla="val 151943"/>
            </a:avLst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Status to be checked at end of SA5#157</a:t>
            </a:r>
          </a:p>
        </p:txBody>
      </p:sp>
      <p:sp>
        <p:nvSpPr>
          <p:cNvPr id="5" name="Speech Bubble: Rectangle 4">
            <a:extLst>
              <a:ext uri="{FF2B5EF4-FFF2-40B4-BE49-F238E27FC236}">
                <a16:creationId xmlns:a16="http://schemas.microsoft.com/office/drawing/2014/main" id="{7C5E2E05-1D0E-B017-5416-ACABDC88A16B}"/>
              </a:ext>
            </a:extLst>
          </p:cNvPr>
          <p:cNvSpPr/>
          <p:nvPr/>
        </p:nvSpPr>
        <p:spPr>
          <a:xfrm>
            <a:off x="9783098" y="2546392"/>
            <a:ext cx="2118616" cy="741363"/>
          </a:xfrm>
          <a:prstGeom prst="wedgeRectCallout">
            <a:avLst>
              <a:gd name="adj1" fmla="val -210322"/>
              <a:gd name="adj2" fmla="val 57780"/>
            </a:avLst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Status to be checked at end of SA5#157</a:t>
            </a:r>
          </a:p>
        </p:txBody>
      </p:sp>
    </p:spTree>
    <p:extLst>
      <p:ext uri="{BB962C8B-B14F-4D97-AF65-F5344CB8AC3E}">
        <p14:creationId xmlns:p14="http://schemas.microsoft.com/office/powerpoint/2010/main" val="1097555902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19696</TotalTime>
  <Words>557</Words>
  <Application>Microsoft Office PowerPoint</Application>
  <PresentationFormat>Widescreen</PresentationFormat>
  <Paragraphs>39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SimSun</vt:lpstr>
      <vt:lpstr>Arial</vt:lpstr>
      <vt:lpstr>Calibri</vt:lpstr>
      <vt:lpstr>Calibri Light</vt:lpstr>
      <vt:lpstr>Times New Roman</vt:lpstr>
      <vt:lpstr>Office Theme</vt:lpstr>
      <vt:lpstr>WF: Study on AI/ML management – phase 2</vt:lpstr>
      <vt:lpstr>Content</vt:lpstr>
      <vt:lpstr>Potential plan – forthcoming meetings</vt:lpstr>
      <vt:lpstr>SID revision (1/2) (Ref. Tdoc SP-240965)</vt:lpstr>
      <vt:lpstr>SID revision(2/2) (Ref. Tdoc SP-240965)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NEC</cp:lastModifiedBy>
  <cp:revision>609</cp:revision>
  <dcterms:created xsi:type="dcterms:W3CDTF">2010-02-05T13:52:04Z</dcterms:created>
  <dcterms:modified xsi:type="dcterms:W3CDTF">2024-10-04T21:31:29Z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MSIP_Label_278005ce-31f4-4f90-bc26-ec23758efcb0_Enabled">
    <vt:lpwstr>true</vt:lpwstr>
  </property>
  <property fmtid="{D5CDD505-2E9C-101B-9397-08002B2CF9AE}" pid="4" name="MSIP_Label_278005ce-31f4-4f90-bc26-ec23758efcb0_SetDate">
    <vt:lpwstr>2024-09-10T10:00:18Z</vt:lpwstr>
  </property>
  <property fmtid="{D5CDD505-2E9C-101B-9397-08002B2CF9AE}" pid="5" name="MSIP_Label_278005ce-31f4-4f90-bc26-ec23758efcb0_Method">
    <vt:lpwstr>Standard</vt:lpwstr>
  </property>
  <property fmtid="{D5CDD505-2E9C-101B-9397-08002B2CF9AE}" pid="6" name="MSIP_Label_278005ce-31f4-4f90-bc26-ec23758efcb0_Name">
    <vt:lpwstr>General</vt:lpwstr>
  </property>
  <property fmtid="{D5CDD505-2E9C-101B-9397-08002B2CF9AE}" pid="7" name="MSIP_Label_278005ce-31f4-4f90-bc26-ec23758efcb0_SiteId">
    <vt:lpwstr>6d49d47f-3280-4627-8c09-4450bafd1a23</vt:lpwstr>
  </property>
  <property fmtid="{D5CDD505-2E9C-101B-9397-08002B2CF9AE}" pid="8" name="MSIP_Label_278005ce-31f4-4f90-bc26-ec23758efcb0_ActionId">
    <vt:lpwstr>c1b30415-c77e-4276-939b-737451a9eb37</vt:lpwstr>
  </property>
  <property fmtid="{D5CDD505-2E9C-101B-9397-08002B2CF9AE}" pid="9" name="MSIP_Label_278005ce-31f4-4f90-bc26-ec23758efcb0_ContentBits">
    <vt:lpwstr>0</vt:lpwstr>
  </property>
</Properties>
</file>